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1" r:id="rId14"/>
    <p:sldId id="288" r:id="rId15"/>
    <p:sldId id="282" r:id="rId16"/>
    <p:sldId id="289" r:id="rId17"/>
    <p:sldId id="283" r:id="rId18"/>
    <p:sldId id="290" r:id="rId19"/>
    <p:sldId id="284" r:id="rId20"/>
    <p:sldId id="291" r:id="rId21"/>
    <p:sldId id="285" r:id="rId22"/>
    <p:sldId id="292" r:id="rId23"/>
    <p:sldId id="268" r:id="rId24"/>
    <p:sldId id="276" r:id="rId25"/>
    <p:sldId id="277" r:id="rId26"/>
    <p:sldId id="278" r:id="rId27"/>
    <p:sldId id="279" r:id="rId28"/>
    <p:sldId id="280" r:id="rId29"/>
    <p:sldId id="275" r:id="rId30"/>
    <p:sldId id="269" r:id="rId31"/>
    <p:sldId id="270" r:id="rId32"/>
    <p:sldId id="271" r:id="rId33"/>
    <p:sldId id="272" r:id="rId34"/>
    <p:sldId id="273" r:id="rId35"/>
    <p:sldId id="274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19" r:id="rId46"/>
    <p:sldId id="302" r:id="rId47"/>
    <p:sldId id="317" r:id="rId48"/>
    <p:sldId id="303" r:id="rId49"/>
    <p:sldId id="304" r:id="rId50"/>
    <p:sldId id="318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5277A-12C8-4640-BEE0-DE19272409E4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5C5A8-D6E8-481C-99B5-EC16AB083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0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0AFD2-1490-4C85-8F3A-2EE68DA673E9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5BB6-F82D-4A42-9CBE-1D55E74DB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405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0AFD2-1490-4C85-8F3A-2EE68DA673E9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5BB6-F82D-4A42-9CBE-1D55E74DB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062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0AFD2-1490-4C85-8F3A-2EE68DA673E9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5BB6-F82D-4A42-9CBE-1D55E74DB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060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0AFD2-1490-4C85-8F3A-2EE68DA673E9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5BB6-F82D-4A42-9CBE-1D55E74DB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32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0AFD2-1490-4C85-8F3A-2EE68DA673E9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5BB6-F82D-4A42-9CBE-1D55E74DB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19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0AFD2-1490-4C85-8F3A-2EE68DA673E9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5BB6-F82D-4A42-9CBE-1D55E74DB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45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0AFD2-1490-4C85-8F3A-2EE68DA673E9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5BB6-F82D-4A42-9CBE-1D55E74DB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061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0AFD2-1490-4C85-8F3A-2EE68DA673E9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5BB6-F82D-4A42-9CBE-1D55E74DB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865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0AFD2-1490-4C85-8F3A-2EE68DA673E9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5BB6-F82D-4A42-9CBE-1D55E74DB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34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0AFD2-1490-4C85-8F3A-2EE68DA673E9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5BB6-F82D-4A42-9CBE-1D55E74DB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378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0AFD2-1490-4C85-8F3A-2EE68DA673E9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5BB6-F82D-4A42-9CBE-1D55E74DB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86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0AFD2-1490-4C85-8F3A-2EE68DA673E9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75BB6-F82D-4A42-9CBE-1D55E74DB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 Biology Review Session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Free Response Practice</a:t>
            </a:r>
          </a:p>
        </p:txBody>
      </p:sp>
    </p:spTree>
    <p:extLst>
      <p:ext uri="{BB962C8B-B14F-4D97-AF65-F5344CB8AC3E}">
        <p14:creationId xmlns:p14="http://schemas.microsoft.com/office/powerpoint/2010/main" val="3597651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782" y="206028"/>
            <a:ext cx="11397905" cy="6548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208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054" y="222801"/>
            <a:ext cx="11679929" cy="6379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551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096" y="150329"/>
            <a:ext cx="11690903" cy="649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230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62954"/>
          <a:stretch/>
        </p:blipFill>
        <p:spPr>
          <a:xfrm>
            <a:off x="501096" y="150329"/>
            <a:ext cx="11690903" cy="2407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239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12" y="957942"/>
            <a:ext cx="11636353" cy="378822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889316" y="315902"/>
            <a:ext cx="3057939" cy="642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ANSWER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24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36638" b="52349"/>
          <a:stretch/>
        </p:blipFill>
        <p:spPr>
          <a:xfrm>
            <a:off x="501097" y="371061"/>
            <a:ext cx="11690903" cy="71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936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3" y="1127804"/>
            <a:ext cx="11622118" cy="235562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874801" y="485764"/>
            <a:ext cx="3057939" cy="642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ANSWER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8641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48058" b="37055"/>
          <a:stretch/>
        </p:blipFill>
        <p:spPr>
          <a:xfrm>
            <a:off x="501097" y="265043"/>
            <a:ext cx="11690903" cy="96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5556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535" y="759731"/>
            <a:ext cx="11447235" cy="5064353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005430" y="226293"/>
            <a:ext cx="3057939" cy="642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ANSWER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6986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62946" b="18088"/>
          <a:stretch/>
        </p:blipFill>
        <p:spPr>
          <a:xfrm>
            <a:off x="501097" y="397566"/>
            <a:ext cx="11690903" cy="123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476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221" y="111908"/>
            <a:ext cx="3719732" cy="42266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/>
              <a:t>2014 #2 - LONG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311" y="534574"/>
            <a:ext cx="9924318" cy="607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4037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001" y="936171"/>
            <a:ext cx="11499555" cy="18884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001" y="2824616"/>
            <a:ext cx="11174498" cy="258921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58687" y="294131"/>
            <a:ext cx="3057939" cy="642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ANSWER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6758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82727"/>
          <a:stretch/>
        </p:blipFill>
        <p:spPr>
          <a:xfrm>
            <a:off x="501097" y="569844"/>
            <a:ext cx="11690903" cy="112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679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224" y="970415"/>
            <a:ext cx="11531776" cy="3732213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60224" y="328375"/>
            <a:ext cx="3057939" cy="642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ANSWER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3525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19221" y="111908"/>
            <a:ext cx="3719732" cy="42266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2015 #2 - LONG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543" y="111908"/>
            <a:ext cx="7808686" cy="627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5479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407" y="449488"/>
            <a:ext cx="11873593" cy="4778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9359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95" y="1103766"/>
            <a:ext cx="11422952" cy="323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7424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42279"/>
          <a:stretch/>
        </p:blipFill>
        <p:spPr>
          <a:xfrm>
            <a:off x="318407" y="449488"/>
            <a:ext cx="11873593" cy="2758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4206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219" y="820057"/>
            <a:ext cx="10637838" cy="586915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60224" y="328375"/>
            <a:ext cx="3057939" cy="642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ANSWER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8700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56203"/>
          <a:stretch/>
        </p:blipFill>
        <p:spPr>
          <a:xfrm>
            <a:off x="318407" y="595086"/>
            <a:ext cx="11873593" cy="2092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7540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32" y="840239"/>
            <a:ext cx="11849257" cy="471873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60224" y="328375"/>
            <a:ext cx="3057939" cy="642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ANSWER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47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22992"/>
          <a:stretch/>
        </p:blipFill>
        <p:spPr>
          <a:xfrm>
            <a:off x="109688" y="313024"/>
            <a:ext cx="10164417" cy="51065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1293" y="1366103"/>
            <a:ext cx="304800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2741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31370"/>
          <a:stretch/>
        </p:blipFill>
        <p:spPr>
          <a:xfrm>
            <a:off x="401409" y="349023"/>
            <a:ext cx="11725640" cy="2249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726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1" y="649395"/>
            <a:ext cx="11617538" cy="409507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60224" y="328375"/>
            <a:ext cx="3057939" cy="642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ANSWER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401" y="4596761"/>
            <a:ext cx="1155337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Calculations</a:t>
            </a:r>
            <a:r>
              <a:rPr lang="en-US" sz="2400" dirty="0"/>
              <a:t>: </a:t>
            </a:r>
          </a:p>
          <a:p>
            <a:r>
              <a:rPr lang="en-US" sz="2400" dirty="0"/>
              <a:t>Calculate amount of Energy available from the hydrolysis of 30 moles of ATP </a:t>
            </a:r>
            <a:r>
              <a:rPr lang="en-US" sz="2400" dirty="0">
                <a:sym typeface="Wingdings" panose="05000000000000000000" pitchFamily="2" charset="2"/>
              </a:rPr>
              <a:t> 30 x 7.3 = </a:t>
            </a:r>
            <a:r>
              <a:rPr lang="en-US" sz="2400" dirty="0">
                <a:solidFill>
                  <a:srgbClr val="FF0000"/>
                </a:solidFill>
                <a:sym typeface="Wingdings" panose="05000000000000000000" pitchFamily="2" charset="2"/>
              </a:rPr>
              <a:t>219</a:t>
            </a:r>
          </a:p>
          <a:p>
            <a:r>
              <a:rPr lang="en-US" sz="2400" dirty="0">
                <a:sym typeface="Wingdings" panose="05000000000000000000" pitchFamily="2" charset="2"/>
              </a:rPr>
              <a:t>Calculate the efficiency of total ATP production from 1 mole of glucose in the organism  219/686 = .319 x 100 = </a:t>
            </a:r>
            <a:r>
              <a:rPr lang="en-US" sz="2400" dirty="0">
                <a:solidFill>
                  <a:srgbClr val="FF0000"/>
                </a:solidFill>
                <a:sym typeface="Wingdings" panose="05000000000000000000" pitchFamily="2" charset="2"/>
              </a:rPr>
              <a:t>31.9%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917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67258"/>
          <a:stretch/>
        </p:blipFill>
        <p:spPr>
          <a:xfrm>
            <a:off x="415923" y="464457"/>
            <a:ext cx="11422952" cy="105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2013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41" y="970415"/>
            <a:ext cx="11578820" cy="255655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60224" y="328375"/>
            <a:ext cx="3057939" cy="642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ANSWER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915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19221" y="111908"/>
            <a:ext cx="3719732" cy="42266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2016 #2 - LONG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221" y="774422"/>
            <a:ext cx="8970367" cy="477878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8835" y="3009946"/>
            <a:ext cx="3344158" cy="278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3420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56405"/>
          <a:stretch/>
        </p:blipFill>
        <p:spPr>
          <a:xfrm>
            <a:off x="682722" y="607989"/>
            <a:ext cx="10928802" cy="1764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8028" y="2156512"/>
            <a:ext cx="5507671" cy="458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4846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60224" y="328375"/>
            <a:ext cx="3057939" cy="642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ANSWER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53" y="1256494"/>
            <a:ext cx="11420620" cy="28653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1903" y="2485161"/>
            <a:ext cx="4620725" cy="384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3490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41504" b="40832"/>
          <a:stretch/>
        </p:blipFill>
        <p:spPr>
          <a:xfrm>
            <a:off x="459270" y="353934"/>
            <a:ext cx="11608145" cy="7592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0853" y="1310536"/>
            <a:ext cx="5259957" cy="437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8833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60224" y="328375"/>
            <a:ext cx="3057939" cy="642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ANSWER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491" y="1205278"/>
            <a:ext cx="11561740" cy="200215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5545" y="1867392"/>
            <a:ext cx="5233181" cy="43552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0224" y="3545058"/>
            <a:ext cx="5895321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Calculations</a:t>
            </a:r>
            <a:r>
              <a:rPr lang="en-US" dirty="0">
                <a:solidFill>
                  <a:srgbClr val="FF0000"/>
                </a:solidFill>
              </a:rPr>
              <a:t>: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u="sng" dirty="0">
                <a:solidFill>
                  <a:srgbClr val="FF0000"/>
                </a:solidFill>
              </a:rPr>
              <a:t>10</a:t>
            </a:r>
            <a:r>
              <a:rPr lang="en-US" u="sng" baseline="30000" dirty="0">
                <a:solidFill>
                  <a:srgbClr val="FF0000"/>
                </a:solidFill>
              </a:rPr>
              <a:t>4</a:t>
            </a:r>
            <a:r>
              <a:rPr lang="en-US" u="sng" dirty="0">
                <a:solidFill>
                  <a:srgbClr val="FF0000"/>
                </a:solidFill>
              </a:rPr>
              <a:t> – 10</a:t>
            </a:r>
            <a:r>
              <a:rPr lang="en-US" u="sng" baseline="30000" dirty="0">
                <a:solidFill>
                  <a:srgbClr val="FF0000"/>
                </a:solidFill>
              </a:rPr>
              <a:t>1</a:t>
            </a:r>
            <a:r>
              <a:rPr lang="en-US" u="sng" dirty="0">
                <a:solidFill>
                  <a:srgbClr val="FF0000"/>
                </a:solidFill>
              </a:rPr>
              <a:t>  </a:t>
            </a:r>
            <a:r>
              <a:rPr lang="en-US" dirty="0">
                <a:solidFill>
                  <a:srgbClr val="FF0000"/>
                </a:solidFill>
              </a:rPr>
              <a:t>= </a:t>
            </a:r>
            <a:r>
              <a:rPr lang="en-US" u="sng" dirty="0">
                <a:solidFill>
                  <a:srgbClr val="FF0000"/>
                </a:solidFill>
              </a:rPr>
              <a:t>10,000 – 10   </a:t>
            </a:r>
            <a:r>
              <a:rPr lang="en-US" dirty="0">
                <a:solidFill>
                  <a:srgbClr val="FF0000"/>
                </a:solidFill>
              </a:rPr>
              <a:t>= </a:t>
            </a:r>
            <a:r>
              <a:rPr lang="en-US" u="sng" dirty="0">
                <a:solidFill>
                  <a:srgbClr val="FF0000"/>
                </a:solidFill>
              </a:rPr>
              <a:t>9990</a:t>
            </a:r>
            <a:r>
              <a:rPr lang="en-US" dirty="0">
                <a:solidFill>
                  <a:srgbClr val="FF0000"/>
                </a:solidFill>
              </a:rPr>
              <a:t>   = </a:t>
            </a:r>
            <a:r>
              <a:rPr lang="en-US" b="1" dirty="0">
                <a:solidFill>
                  <a:srgbClr val="FF0000"/>
                </a:solidFill>
              </a:rPr>
              <a:t>4995 cells/ mL x hour</a:t>
            </a:r>
          </a:p>
          <a:p>
            <a:r>
              <a:rPr lang="en-US" dirty="0">
                <a:solidFill>
                  <a:srgbClr val="FF0000"/>
                </a:solidFill>
              </a:rPr>
              <a:t>    4 – 2	               2                 2</a:t>
            </a:r>
          </a:p>
        </p:txBody>
      </p:sp>
    </p:spTree>
    <p:extLst>
      <p:ext uri="{BB962C8B-B14F-4D97-AF65-F5344CB8AC3E}">
        <p14:creationId xmlns:p14="http://schemas.microsoft.com/office/powerpoint/2010/main" val="25616550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57217" r="5644" b="18648"/>
          <a:stretch/>
        </p:blipFill>
        <p:spPr>
          <a:xfrm>
            <a:off x="154469" y="397566"/>
            <a:ext cx="11613461" cy="10999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7363" y="1497496"/>
            <a:ext cx="5507671" cy="458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841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348" y="139839"/>
            <a:ext cx="3057939" cy="64204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ANSWER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468" y="630262"/>
            <a:ext cx="10141634" cy="623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3870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60224" y="328375"/>
            <a:ext cx="3057939" cy="642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ANSWER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433" y="970415"/>
            <a:ext cx="8934350" cy="43270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3912" y="1906169"/>
            <a:ext cx="3419061" cy="284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0132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80405"/>
          <a:stretch/>
        </p:blipFill>
        <p:spPr>
          <a:xfrm>
            <a:off x="379758" y="397564"/>
            <a:ext cx="11506958" cy="8348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524" y="1419225"/>
            <a:ext cx="5507671" cy="458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0367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60224" y="328375"/>
            <a:ext cx="3057939" cy="642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ANSWER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165" y="1261648"/>
            <a:ext cx="10581389" cy="353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89549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2716" y="310691"/>
            <a:ext cx="3719732" cy="42266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2014 #3 - SHORT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506" y="998924"/>
            <a:ext cx="11356340" cy="2515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9998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9818" y="222488"/>
            <a:ext cx="9996195" cy="663551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69894" y="232941"/>
            <a:ext cx="2984123" cy="747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FF0000"/>
                </a:solidFill>
              </a:rPr>
              <a:t>ANSWER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3336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69894" y="232941"/>
            <a:ext cx="2984123" cy="747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FF0000"/>
                </a:solidFill>
              </a:rPr>
              <a:t>ANSWER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284" y="232941"/>
            <a:ext cx="9731305" cy="583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3496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2716" y="310691"/>
            <a:ext cx="3719732" cy="42266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2014 #4 - SHORT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926" y="733357"/>
            <a:ext cx="11698589" cy="31633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926" y="3765159"/>
            <a:ext cx="3934630" cy="28006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9556" y="3896751"/>
            <a:ext cx="7505091" cy="146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61420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2704" y="459252"/>
            <a:ext cx="7555523" cy="537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34089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283" y="411478"/>
            <a:ext cx="11708315" cy="42308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7717"/>
          <a:stretch/>
        </p:blipFill>
        <p:spPr>
          <a:xfrm>
            <a:off x="429283" y="4545496"/>
            <a:ext cx="11204699" cy="216979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96398" y="0"/>
            <a:ext cx="2984123" cy="747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FF0000"/>
                </a:solidFill>
              </a:rPr>
              <a:t>ANSWER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31498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2716" y="310691"/>
            <a:ext cx="3719732" cy="42266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2014 #5 - SHORT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898" y="1158116"/>
            <a:ext cx="11419815" cy="187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497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76658" b="9912"/>
          <a:stretch/>
        </p:blipFill>
        <p:spPr>
          <a:xfrm>
            <a:off x="0" y="344556"/>
            <a:ext cx="12100526" cy="1060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70190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9065" y="0"/>
            <a:ext cx="8226157" cy="672012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96398" y="0"/>
            <a:ext cx="2984123" cy="747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FF0000"/>
                </a:solidFill>
              </a:rPr>
              <a:t>ANSWER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05386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2716" y="310691"/>
            <a:ext cx="3719732" cy="42266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2014 #6 - SHORT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028" y="2588455"/>
            <a:ext cx="5325062" cy="40848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810" y="814612"/>
            <a:ext cx="11873320" cy="1998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47204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6398" y="0"/>
            <a:ext cx="2984123" cy="747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FF0000"/>
                </a:solidFill>
              </a:rPr>
              <a:t>ANSWER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181" y="747927"/>
            <a:ext cx="11197883" cy="571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49169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2716" y="310691"/>
            <a:ext cx="3719732" cy="42266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2014 #7 - SHORT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7813" y="310691"/>
            <a:ext cx="5917268" cy="44863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285" y="4918782"/>
            <a:ext cx="11844350" cy="17774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316" y="949663"/>
            <a:ext cx="4048767" cy="396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61909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7927"/>
            <a:ext cx="12045492" cy="5679057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96398" y="0"/>
            <a:ext cx="2984123" cy="747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FF0000"/>
                </a:solidFill>
              </a:rPr>
              <a:t>ANSWER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57021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6398" y="0"/>
            <a:ext cx="2984123" cy="747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FF0000"/>
                </a:solidFill>
              </a:rPr>
              <a:t>ANSWER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857" y="638468"/>
            <a:ext cx="11121463" cy="529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36926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2716" y="310691"/>
            <a:ext cx="3719732" cy="42266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2014 #8 - SHORT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557" y="1090100"/>
            <a:ext cx="11689572" cy="258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1460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191" y="214971"/>
            <a:ext cx="9277057" cy="662247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8638033" y="1152939"/>
            <a:ext cx="2984123" cy="747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FF0000"/>
                </a:solidFill>
                <a:sym typeface="Wingdings" panose="05000000000000000000" pitchFamily="2" charset="2"/>
              </a:rPr>
              <a:t> </a:t>
            </a:r>
            <a:r>
              <a:rPr lang="en-US" sz="3300" dirty="0">
                <a:solidFill>
                  <a:srgbClr val="FF0000"/>
                </a:solidFill>
              </a:rPr>
              <a:t>ANSWER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84120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74" y="1018755"/>
            <a:ext cx="11799673" cy="254669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96398" y="0"/>
            <a:ext cx="2984123" cy="747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FF0000"/>
                </a:solidFill>
              </a:rPr>
              <a:t>ANSWER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635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524" y="0"/>
            <a:ext cx="10026928" cy="687452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49087" y="1518065"/>
            <a:ext cx="3057939" cy="642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ANSWER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595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89013" b="806"/>
          <a:stretch/>
        </p:blipFill>
        <p:spPr>
          <a:xfrm>
            <a:off x="-1" y="304800"/>
            <a:ext cx="11771347" cy="78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353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2583" y="312117"/>
            <a:ext cx="3057939" cy="642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ANSWER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118" y="954156"/>
            <a:ext cx="11836287" cy="353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401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183" y="111907"/>
            <a:ext cx="8387798" cy="611349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06400" y="1606878"/>
            <a:ext cx="3719732" cy="42266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2015 #1 - LONG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38300"/>
            <a:ext cx="7022366" cy="77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630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</TotalTime>
  <Words>175</Words>
  <Application>Microsoft Office PowerPoint</Application>
  <PresentationFormat>Widescreen</PresentationFormat>
  <Paragraphs>44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3" baseType="lpstr">
      <vt:lpstr>Arial</vt:lpstr>
      <vt:lpstr>Calibri</vt:lpstr>
      <vt:lpstr>Calibri Light</vt:lpstr>
      <vt:lpstr>Wingdings</vt:lpstr>
      <vt:lpstr>Office Theme</vt:lpstr>
      <vt:lpstr>AP Biology Review Session </vt:lpstr>
      <vt:lpstr>2014 #2 - LONG</vt:lpstr>
      <vt:lpstr>PowerPoint Presentation</vt:lpstr>
      <vt:lpstr>ANSWER 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Biology Review Session</dc:title>
  <dc:creator>WILLIS, MELISSA</dc:creator>
  <cp:lastModifiedBy>WILLIS, MELISSA</cp:lastModifiedBy>
  <cp:revision>20</cp:revision>
  <cp:lastPrinted>2017-05-04T13:27:41Z</cp:lastPrinted>
  <dcterms:created xsi:type="dcterms:W3CDTF">2017-04-26T12:45:47Z</dcterms:created>
  <dcterms:modified xsi:type="dcterms:W3CDTF">2017-05-04T13:38:25Z</dcterms:modified>
</cp:coreProperties>
</file>